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0" r:id="rId2"/>
  </p:sldMasterIdLst>
  <p:notesMasterIdLst>
    <p:notesMasterId r:id="rId14"/>
  </p:notesMasterIdLst>
  <p:sldIdLst>
    <p:sldId id="257" r:id="rId3"/>
    <p:sldId id="260" r:id="rId4"/>
    <p:sldId id="261" r:id="rId5"/>
    <p:sldId id="262" r:id="rId6"/>
    <p:sldId id="263" r:id="rId7"/>
    <p:sldId id="265" r:id="rId8"/>
    <p:sldId id="280" r:id="rId9"/>
    <p:sldId id="275" r:id="rId10"/>
    <p:sldId id="278" r:id="rId11"/>
    <p:sldId id="266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25397" initials="2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9AAB"/>
    <a:srgbClr val="C2C0CA"/>
    <a:srgbClr val="B4B2BE"/>
    <a:srgbClr val="D7CFCD"/>
    <a:srgbClr val="948C89"/>
    <a:srgbClr val="E6E1DF"/>
    <a:srgbClr val="CCC2B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6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04140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155752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34869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240164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835321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153734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80465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121481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960661"/>
      </p:ext>
    </p:extLst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8244050"/>
      </p:ext>
    </p:extLst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369147"/>
      </p:ext>
    </p:extLst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827810"/>
      </p:ext>
    </p:extLst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482380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8437841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761352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165703"/>
      </p:ext>
    </p:extLst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043376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849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361244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22632"/>
      </p:ext>
    </p:extLst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66423"/>
      </p:ext>
    </p:extLst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908"/>
      </p:ext>
    </p:extLst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480569"/>
      </p:ext>
    </p:extLst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484558"/>
      </p:ext>
    </p:extLst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161110"/>
      </p:ext>
    </p:extLst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128929"/>
      </p:ext>
    </p:extLst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0756593"/>
      </p:ext>
    </p:extLst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221833"/>
      </p:ext>
    </p:extLst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786874"/>
      </p:ext>
    </p:extLst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536556"/>
      </p:ext>
    </p:extLst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072097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180447"/>
      </p:ext>
    </p:extLst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879316"/>
      </p:ext>
    </p:extLst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747368"/>
      </p:ext>
    </p:extLst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4709857"/>
      </p:ext>
    </p:extLst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557506"/>
      </p:ext>
    </p:extLst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137650"/>
      </p:ext>
    </p:extLst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1183"/>
      </p:ext>
    </p:extLst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8107457"/>
      </p:ext>
    </p:extLst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830717"/>
      </p:ext>
    </p:extLst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936613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585001"/>
      </p:ext>
    </p:extLst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274256"/>
      </p:ext>
    </p:extLst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391523"/>
      </p:ext>
    </p:extLst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179895"/>
      </p:ext>
    </p:extLst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2356475"/>
      </p:ext>
    </p:extLst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955161"/>
      </p:ext>
    </p:extLst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432458"/>
      </p:ext>
    </p:extLst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637340"/>
      </p:ext>
    </p:extLst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495408"/>
      </p:ext>
    </p:extLst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485340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510129"/>
      </p:ext>
    </p:extLst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460860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940174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283069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423908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516783"/>
      </p:ext>
    </p:extLst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712187902"/>
      </p:ext>
    </p:extLst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903987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3243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2024/4/6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1584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446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386870"/>
      </p:ext>
    </p:extLst>
  </p:cSld>
  <p:clrMapOvr>
    <a:masterClrMapping/>
  </p:clrMapOvr>
  <p:hf sldNum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8371576"/>
      </p:ext>
    </p:extLst>
  </p:cSld>
  <p:clrMapOvr>
    <a:masterClrMapping/>
  </p:clrMapOvr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4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E310F1-C9C5-4FE6-8AE7-D8A40C1F6669}" type="datetimeFigureOut">
              <a:rPr lang="zh-CN" altLang="en-US" smtClean="0"/>
              <a:t>2024/4/6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9F3855-861F-4806-8649-FB3349697A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08" r:id="rId54"/>
    <p:sldLayoutId id="214748370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654" r:id="rId66"/>
    <p:sldLayoutId id="2147483655" r:id="rId67"/>
    <p:sldLayoutId id="2147483656" r:id="rId68"/>
    <p:sldLayoutId id="2147483657" r:id="rId69"/>
    <p:sldLayoutId id="2147483658" r:id="rId70"/>
    <p:sldLayoutId id="2147483659" r:id="rId71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1104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bj2eedev/lizhengxing_nlp" TargetMode="External"/><Relationship Id="rId2" Type="http://schemas.openxmlformats.org/officeDocument/2006/relationships/hyperlink" Target="https://www.lizhengxing.com/" TargetMode="External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zhengxing.com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7.xml"/><Relationship Id="rId5" Type="http://schemas.openxmlformats.org/officeDocument/2006/relationships/image" Target="../media/image1.png"/><Relationship Id="rId4" Type="http://schemas.openxmlformats.org/officeDocument/2006/relationships/hyperlink" Target="https://github.com/webj2eedev/lizhengxing_nlp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1.xml"/><Relationship Id="rId6" Type="http://schemas.openxmlformats.org/officeDocument/2006/relationships/hyperlink" Target="https://amueller.github.io/word_cloud/" TargetMode="External"/><Relationship Id="rId5" Type="http://schemas.openxmlformats.org/officeDocument/2006/relationships/hyperlink" Target="https://github.com/amueller/word_cloud" TargetMode="Externa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3.xml"/><Relationship Id="rId6" Type="http://schemas.openxmlformats.org/officeDocument/2006/relationships/image" Target="../media/image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67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圆: 空心 11"/>
          <p:cNvSpPr/>
          <p:nvPr/>
        </p:nvSpPr>
        <p:spPr>
          <a:xfrm>
            <a:off x="7521779" y="2008283"/>
            <a:ext cx="2841432" cy="2841432"/>
          </a:xfrm>
          <a:prstGeom prst="donut">
            <a:avLst>
              <a:gd name="adj" fmla="val 2588"/>
            </a:avLst>
          </a:prstGeom>
          <a:gradFill>
            <a:gsLst>
              <a:gs pos="0">
                <a:srgbClr val="948C89">
                  <a:alpha val="27000"/>
                </a:srgbClr>
              </a:gs>
              <a:gs pos="31000">
                <a:srgbClr val="FFFFFF"/>
              </a:gs>
              <a:gs pos="66000">
                <a:srgbClr val="FFFFFF"/>
              </a:gs>
              <a:gs pos="100000">
                <a:srgbClr val="948C89">
                  <a:alpha val="2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7721816" y="2208320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8" name="矩形: 圆角 7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: 圆角 1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矩形: 圆角 9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矩形: 圆角 10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矩形: 圆角 12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矩形: 圆角 13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: 圆角 14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112348" y="2809106"/>
            <a:ext cx="2314173" cy="413247"/>
            <a:chOff x="3287954" y="4054588"/>
            <a:chExt cx="1668330" cy="303124"/>
          </a:xfrm>
        </p:grpSpPr>
        <p:sp>
          <p:nvSpPr>
            <p:cNvPr id="36" name="矩形 35"/>
            <p:cNvSpPr/>
            <p:nvPr/>
          </p:nvSpPr>
          <p:spPr>
            <a:xfrm>
              <a:off x="3287954" y="4055401"/>
              <a:ext cx="1668330" cy="302311"/>
            </a:xfrm>
            <a:prstGeom prst="rect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 flipH="1">
              <a:off x="3297087" y="4054588"/>
              <a:ext cx="1650063" cy="29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李正兴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9" name="椭圆 38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845320" y="1275952"/>
            <a:ext cx="69557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rgbClr val="9D9AAB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  <a:sym typeface="+mn-lt"/>
              </a:rPr>
              <a:t>如何制作词云图？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94DF13B-2606-6751-DB18-E1BC72A533EC}"/>
              </a:ext>
            </a:extLst>
          </p:cNvPr>
          <p:cNvSpPr txBox="1"/>
          <p:nvPr/>
        </p:nvSpPr>
        <p:spPr>
          <a:xfrm>
            <a:off x="1172538" y="3453409"/>
            <a:ext cx="6193794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一个爱学习、爱分享、爱挑战的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前端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工程师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主页：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2"/>
              </a:rPr>
              <a:t>https://www.lizhengxing.com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Github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3"/>
              </a:rPr>
              <a:t>https://github.com/webj2eedev/lizhengxing_nlp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微信公众号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B72794F-A020-2E91-E04D-756B7C1FD52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982"/>
            <a:ext cx="6986378" cy="20838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42D37F8-7575-BE16-57F1-C6EE26401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646" y="2253867"/>
            <a:ext cx="2441359" cy="235026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28">
            <a:extLst>
              <a:ext uri="{FF2B5EF4-FFF2-40B4-BE49-F238E27FC236}">
                <a16:creationId xmlns:a16="http://schemas.microsoft.com/office/drawing/2014/main" id="{6BE6C64C-548D-D204-6351-5CBF6F26306D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21" name="矩形 1">
              <a:extLst>
                <a:ext uri="{FF2B5EF4-FFF2-40B4-BE49-F238E27FC236}">
                  <a16:creationId xmlns:a16="http://schemas.microsoft.com/office/drawing/2014/main" id="{B17C7F4F-D363-E8D7-179D-54A71630DF85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平行四边形 2">
              <a:extLst>
                <a:ext uri="{FF2B5EF4-FFF2-40B4-BE49-F238E27FC236}">
                  <a16:creationId xmlns:a16="http://schemas.microsoft.com/office/drawing/2014/main" id="{C5BF4643-80B0-419A-F52A-3D59A5FE20CE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3" name="组合 7">
              <a:extLst>
                <a:ext uri="{FF2B5EF4-FFF2-40B4-BE49-F238E27FC236}">
                  <a16:creationId xmlns:a16="http://schemas.microsoft.com/office/drawing/2014/main" id="{C95468CF-A442-BA15-DF7A-5EB8016D9DAF}"/>
                </a:ext>
              </a:extLst>
            </p:cNvPr>
            <p:cNvGrpSpPr/>
            <p:nvPr/>
          </p:nvGrpSpPr>
          <p:grpSpPr>
            <a:xfrm>
              <a:off x="223081" y="113582"/>
              <a:ext cx="3570208" cy="633550"/>
              <a:chOff x="234232" y="145481"/>
              <a:chExt cx="3570208" cy="633550"/>
            </a:xfrm>
          </p:grpSpPr>
          <p:sp>
            <p:nvSpPr>
              <p:cNvPr id="24" name="文本框 5">
                <a:extLst>
                  <a:ext uri="{FF2B5EF4-FFF2-40B4-BE49-F238E27FC236}">
                    <a16:creationId xmlns:a16="http://schemas.microsoft.com/office/drawing/2014/main" id="{3136FBF1-CAD7-B7DF-7876-453758BA6A2E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357020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词云生成与绘制</a:t>
                </a:r>
              </a:p>
            </p:txBody>
          </p:sp>
          <p:sp>
            <p:nvSpPr>
              <p:cNvPr id="25" name="文本框 6">
                <a:extLst>
                  <a:ext uri="{FF2B5EF4-FFF2-40B4-BE49-F238E27FC236}">
                    <a16:creationId xmlns:a16="http://schemas.microsoft.com/office/drawing/2014/main" id="{C95FEC06-4457-5094-ADEC-5FD81BB89F07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3092462E-CBF0-0190-3FC6-B5EC4D756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4" y="821933"/>
            <a:ext cx="7814044" cy="599722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C302F34-AF2D-3D78-1C79-13EBB3DD714A}"/>
              </a:ext>
            </a:extLst>
          </p:cNvPr>
          <p:cNvSpPr txBox="1"/>
          <p:nvPr/>
        </p:nvSpPr>
        <p:spPr>
          <a:xfrm>
            <a:off x="7946718" y="821933"/>
            <a:ext cx="30251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>
                <a:solidFill>
                  <a:schemeClr val="accent5"/>
                </a:solidFill>
              </a:rPr>
              <a:t>Wordcloud</a:t>
            </a:r>
            <a:r>
              <a:rPr lang="zh-CN" altLang="en-US" b="1" dirty="0">
                <a:solidFill>
                  <a:schemeClr val="accent5"/>
                </a:solidFill>
              </a:rPr>
              <a:t>：词云生成工具</a:t>
            </a:r>
            <a:endParaRPr lang="en-US" altLang="zh-CN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5"/>
                </a:solidFill>
              </a:rPr>
              <a:t>mask</a:t>
            </a:r>
            <a:r>
              <a:rPr lang="zh-CN" altLang="en-US" b="1" dirty="0">
                <a:solidFill>
                  <a:schemeClr val="accent5"/>
                </a:solidFill>
              </a:rPr>
              <a:t>：词云形状蒙版</a:t>
            </a:r>
            <a:endParaRPr lang="en-US" altLang="zh-CN" b="1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5"/>
                </a:solidFill>
              </a:rPr>
              <a:t>stopwords</a:t>
            </a:r>
            <a:r>
              <a:rPr lang="zh-CN" altLang="en-US" b="1" dirty="0">
                <a:solidFill>
                  <a:schemeClr val="accent5"/>
                </a:solidFill>
              </a:rPr>
              <a:t>：词云停用词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A5971-EFC0-C883-6823-91010B9F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718" y="4075887"/>
            <a:ext cx="4084848" cy="2743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56626-004A-A129-77B0-6CE8502E76A1}"/>
              </a:ext>
            </a:extLst>
          </p:cNvPr>
          <p:cNvSpPr txBox="1"/>
          <p:nvPr/>
        </p:nvSpPr>
        <p:spPr>
          <a:xfrm>
            <a:off x="7850478" y="3429000"/>
            <a:ext cx="4724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注：需要为 </a:t>
            </a:r>
            <a:r>
              <a:rPr lang="en-US" altLang="zh-CN" dirty="0" err="1">
                <a:solidFill>
                  <a:srgbClr val="FF0000"/>
                </a:solidFill>
              </a:rPr>
              <a:t>wordcloud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指定一个中文字体，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否则 </a:t>
            </a:r>
            <a:r>
              <a:rPr lang="en-US" altLang="zh-CN" dirty="0" err="1">
                <a:solidFill>
                  <a:srgbClr val="FF0000"/>
                </a:solidFill>
              </a:rPr>
              <a:t>wordcloud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zh-CN" altLang="en-US" dirty="0">
                <a:solidFill>
                  <a:srgbClr val="FF0000"/>
                </a:solidFill>
              </a:rPr>
              <a:t>不能正常显示中文词云。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4A9D45-299D-6BB9-A5E8-F61AB938F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1166" y="4262831"/>
            <a:ext cx="2717062" cy="21140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DAD24A-2961-80C6-76A3-0C792DA669F6}"/>
              </a:ext>
            </a:extLst>
          </p:cNvPr>
          <p:cNvSpPr txBox="1"/>
          <p:nvPr/>
        </p:nvSpPr>
        <p:spPr>
          <a:xfrm>
            <a:off x="7946718" y="2429302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>
                    <a:lumMod val="75000"/>
                  </a:schemeClr>
                </a:solidFill>
              </a:rPr>
              <a:t>Matplotlib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</a:rPr>
              <a:t>：将词云绘制为图像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8E6521-53B0-6628-3072-DD9487A8B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771" y="1706504"/>
            <a:ext cx="2724457" cy="21140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A211A9-3A74-CB79-4C3F-3F5E3AAE378B}"/>
              </a:ext>
            </a:extLst>
          </p:cNvPr>
          <p:cNvSpPr txBox="1"/>
          <p:nvPr/>
        </p:nvSpPr>
        <p:spPr>
          <a:xfrm>
            <a:off x="7950507" y="166380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5"/>
                </a:solidFill>
              </a:rPr>
              <a:t>font_path</a:t>
            </a:r>
            <a:r>
              <a:rPr lang="zh-CN" altLang="en-US" b="1" dirty="0">
                <a:solidFill>
                  <a:schemeClr val="accent5"/>
                </a:solidFill>
              </a:rPr>
              <a:t>：中文字体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6B20A-5F88-43EB-9820-D9673EBBF99F}"/>
              </a:ext>
            </a:extLst>
          </p:cNvPr>
          <p:cNvSpPr txBox="1"/>
          <p:nvPr/>
        </p:nvSpPr>
        <p:spPr>
          <a:xfrm>
            <a:off x="7946718" y="1967637"/>
            <a:ext cx="34099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5"/>
                </a:solidFill>
              </a:rPr>
              <a:t>background_color</a:t>
            </a:r>
            <a:r>
              <a:rPr lang="zh-CN" altLang="en-US" b="1" dirty="0">
                <a:solidFill>
                  <a:schemeClr val="accent5"/>
                </a:solidFill>
              </a:rPr>
              <a:t>：背景色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5" grpId="0"/>
      <p:bldP spid="8" grpId="0"/>
      <p:bldP spid="11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圆: 空心 32"/>
          <p:cNvSpPr/>
          <p:nvPr/>
        </p:nvSpPr>
        <p:spPr>
          <a:xfrm>
            <a:off x="7521779" y="2008283"/>
            <a:ext cx="2841432" cy="2841432"/>
          </a:xfrm>
          <a:prstGeom prst="donut">
            <a:avLst>
              <a:gd name="adj" fmla="val 2588"/>
            </a:avLst>
          </a:prstGeom>
          <a:gradFill>
            <a:gsLst>
              <a:gs pos="0">
                <a:srgbClr val="948C89">
                  <a:alpha val="27000"/>
                </a:srgbClr>
              </a:gs>
              <a:gs pos="31000">
                <a:srgbClr val="FFFFFF"/>
              </a:gs>
              <a:gs pos="66000">
                <a:srgbClr val="FFFFFF"/>
              </a:gs>
              <a:gs pos="100000">
                <a:srgbClr val="948C89">
                  <a:alpha val="27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374944" y="-1748697"/>
            <a:ext cx="2500783" cy="4318114"/>
            <a:chOff x="-374944" y="-1748697"/>
            <a:chExt cx="2500783" cy="4318114"/>
          </a:xfrm>
        </p:grpSpPr>
        <p:sp>
          <p:nvSpPr>
            <p:cNvPr id="3" name="矩形: 圆角 2"/>
            <p:cNvSpPr/>
            <p:nvPr/>
          </p:nvSpPr>
          <p:spPr>
            <a:xfrm rot="19056966">
              <a:off x="-374944" y="-1649268"/>
              <a:ext cx="207479" cy="2824914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矩形: 圆角 3"/>
            <p:cNvSpPr/>
            <p:nvPr/>
          </p:nvSpPr>
          <p:spPr>
            <a:xfrm rot="19056966">
              <a:off x="445790" y="-7239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矩形: 圆角 4"/>
            <p:cNvSpPr/>
            <p:nvPr/>
          </p:nvSpPr>
          <p:spPr>
            <a:xfrm rot="19056966">
              <a:off x="573338" y="-1080956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矩形: 圆角 5"/>
            <p:cNvSpPr/>
            <p:nvPr/>
          </p:nvSpPr>
          <p:spPr>
            <a:xfrm rot="19056966">
              <a:off x="1188799" y="-960879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矩形: 圆角 6"/>
            <p:cNvSpPr/>
            <p:nvPr/>
          </p:nvSpPr>
          <p:spPr>
            <a:xfrm rot="19056966">
              <a:off x="1013473" y="-174869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: 圆角 7"/>
            <p:cNvSpPr/>
            <p:nvPr/>
          </p:nvSpPr>
          <p:spPr>
            <a:xfrm rot="19056966">
              <a:off x="-313993" y="-279827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矩形: 圆角 8"/>
            <p:cNvSpPr/>
            <p:nvPr/>
          </p:nvSpPr>
          <p:spPr>
            <a:xfrm rot="19056966">
              <a:off x="1931808" y="-1320908"/>
              <a:ext cx="194031" cy="2641816"/>
            </a:xfrm>
            <a:prstGeom prst="roundRect">
              <a:avLst/>
            </a:prstGeom>
            <a:solidFill>
              <a:srgbClr val="D7CF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8942496" y="0"/>
            <a:ext cx="3252186" cy="6858000"/>
          </a:xfrm>
          <a:prstGeom prst="rect">
            <a:avLst/>
          </a:prstGeom>
          <a:solidFill>
            <a:srgbClr val="9D9A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-208929" y="-566514"/>
            <a:ext cx="7602434" cy="7800527"/>
            <a:chOff x="-224465" y="-674213"/>
            <a:chExt cx="7602434" cy="7800527"/>
          </a:xfrm>
        </p:grpSpPr>
        <p:sp>
          <p:nvSpPr>
            <p:cNvPr id="22" name="椭圆 21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4231558" y="2088999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2639629" y="1356793"/>
            <a:ext cx="3262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ctr">
              <a:defRPr sz="6000">
                <a:solidFill>
                  <a:srgbClr val="9D9AAB"/>
                </a:solidFill>
                <a:latin typeface="字魂35号-经典雅黑" panose="02000000000000000000" pitchFamily="2" charset="-122"/>
                <a:ea typeface="字魂35号-经典雅黑" panose="02000000000000000000" pitchFamily="2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感谢观看</a:t>
            </a:r>
          </a:p>
        </p:txBody>
      </p:sp>
      <p:sp>
        <p:nvSpPr>
          <p:cNvPr id="34" name="椭圆 33"/>
          <p:cNvSpPr/>
          <p:nvPr/>
        </p:nvSpPr>
        <p:spPr>
          <a:xfrm>
            <a:off x="7721816" y="2208320"/>
            <a:ext cx="2441359" cy="2441359"/>
          </a:xfrm>
          <a:prstGeom prst="ellipse">
            <a:avLst/>
          </a:prstGeom>
          <a:solidFill>
            <a:schemeClr val="bg1"/>
          </a:solidFill>
          <a:ln w="25400">
            <a:solidFill>
              <a:srgbClr val="9D9A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28322E8-A398-6DC6-F731-74DCCFEE8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364" y="2253867"/>
            <a:ext cx="2441359" cy="2350263"/>
          </a:xfrm>
          <a:prstGeom prst="rect">
            <a:avLst/>
          </a:prstGeom>
        </p:spPr>
      </p:pic>
      <p:grpSp>
        <p:nvGrpSpPr>
          <p:cNvPr id="18" name="组合 34">
            <a:extLst>
              <a:ext uri="{FF2B5EF4-FFF2-40B4-BE49-F238E27FC236}">
                <a16:creationId xmlns:a16="http://schemas.microsoft.com/office/drawing/2014/main" id="{2BBDF373-7B26-75E7-DFE8-88AA4D859D14}"/>
              </a:ext>
            </a:extLst>
          </p:cNvPr>
          <p:cNvGrpSpPr/>
          <p:nvPr/>
        </p:nvGrpSpPr>
        <p:grpSpPr>
          <a:xfrm>
            <a:off x="3112348" y="2809106"/>
            <a:ext cx="2314173" cy="413247"/>
            <a:chOff x="3287954" y="4054588"/>
            <a:chExt cx="1668330" cy="303124"/>
          </a:xfrm>
        </p:grpSpPr>
        <p:sp>
          <p:nvSpPr>
            <p:cNvPr id="19" name="矩形 35">
              <a:extLst>
                <a:ext uri="{FF2B5EF4-FFF2-40B4-BE49-F238E27FC236}">
                  <a16:creationId xmlns:a16="http://schemas.microsoft.com/office/drawing/2014/main" id="{B606F68E-13CF-E493-286D-14C0963783F5}"/>
                </a:ext>
              </a:extLst>
            </p:cNvPr>
            <p:cNvSpPr/>
            <p:nvPr/>
          </p:nvSpPr>
          <p:spPr>
            <a:xfrm>
              <a:off x="3287954" y="4055401"/>
              <a:ext cx="1668330" cy="302311"/>
            </a:xfrm>
            <a:prstGeom prst="rect">
              <a:avLst/>
            </a:prstGeom>
            <a:solidFill>
              <a:srgbClr val="9D9A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0" name="文本框 36">
              <a:extLst>
                <a:ext uri="{FF2B5EF4-FFF2-40B4-BE49-F238E27FC236}">
                  <a16:creationId xmlns:a16="http://schemas.microsoft.com/office/drawing/2014/main" id="{DD1DBC69-344F-B8D6-E6F7-18D8CDA9E182}"/>
                </a:ext>
              </a:extLst>
            </p:cNvPr>
            <p:cNvSpPr txBox="1"/>
            <p:nvPr/>
          </p:nvSpPr>
          <p:spPr>
            <a:xfrm flipH="1">
              <a:off x="3297087" y="4054588"/>
              <a:ext cx="1650063" cy="2934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李正兴</a:t>
              </a:r>
            </a:p>
          </p:txBody>
        </p:sp>
      </p:grpSp>
      <p:sp>
        <p:nvSpPr>
          <p:cNvPr id="26" name="文本框 2">
            <a:extLst>
              <a:ext uri="{FF2B5EF4-FFF2-40B4-BE49-F238E27FC236}">
                <a16:creationId xmlns:a16="http://schemas.microsoft.com/office/drawing/2014/main" id="{0679CF6D-C878-F4CC-6137-02EBC96C8C7F}"/>
              </a:ext>
            </a:extLst>
          </p:cNvPr>
          <p:cNvSpPr txBox="1"/>
          <p:nvPr/>
        </p:nvSpPr>
        <p:spPr>
          <a:xfrm>
            <a:off x="1172538" y="3453409"/>
            <a:ext cx="6193794" cy="1345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一个爱学习、爱分享、爱挑战的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前端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50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工程师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50000"/>
                </a:srgbClr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主页：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3"/>
              </a:rPr>
              <a:t>https://www.lizhengxing.com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400" dirty="0" err="1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Github</a:t>
            </a: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：</a:t>
            </a:r>
            <a:r>
              <a:rPr lang="en-US" altLang="zh-CN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  <a:hlinkClick r:id="rId4"/>
              </a:rPr>
              <a:t>https://github.com/webj2eedev/lizhengxing_nlp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rgbClr val="E7E6E6">
                    <a:lumMod val="50000"/>
                  </a:srgbClr>
                </a:solidFill>
                <a:latin typeface="Arial"/>
                <a:ea typeface="微软雅黑"/>
                <a:cs typeface="+mn-ea"/>
                <a:sym typeface="+mn-lt"/>
              </a:rPr>
              <a:t>微信公众号</a:t>
            </a:r>
            <a:endParaRPr lang="en-US" altLang="zh-CN" sz="1400" dirty="0">
              <a:solidFill>
                <a:srgbClr val="E7E6E6">
                  <a:lumMod val="50000"/>
                </a:srgb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F6BAC07-45AA-4481-6D16-AC58E8B1C0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982"/>
            <a:ext cx="6986378" cy="20838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2" name="矩形 1"/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" name="平行四边形 2"/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23081" y="92220"/>
              <a:ext cx="3429144" cy="654912"/>
              <a:chOff x="234232" y="124119"/>
              <a:chExt cx="3429144" cy="654912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234232" y="124119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词云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grpSp>
        <p:nvGrpSpPr>
          <p:cNvPr id="30" name="组合 29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1" name="椭圆 30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1082A7-F4FA-F198-717B-6335ECCC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0" y="1101598"/>
            <a:ext cx="5715000" cy="254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2D65355-BFCF-E8FA-5272-7FE3164F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30" y="3865431"/>
            <a:ext cx="5715000" cy="290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0AEA191-2E27-9703-26D6-B52FC85B9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160" y="1921056"/>
            <a:ext cx="5715000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17F07F-7413-49C8-9348-CF18F3A3D752}"/>
              </a:ext>
            </a:extLst>
          </p:cNvPr>
          <p:cNvSpPr txBox="1"/>
          <p:nvPr/>
        </p:nvSpPr>
        <p:spPr>
          <a:xfrm>
            <a:off x="6253131" y="1092247"/>
            <a:ext cx="5541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Helvetica Neue"/>
              </a:rPr>
              <a:t>词云，又称文字云，是文本数据的视觉表示，由词汇组成类似云的彩色图形。每个词的重要性以字体大小或颜色显示，可以让读者一眼看出你所要表达的重点</a:t>
            </a:r>
            <a:r>
              <a:rPr lang="zh-CN" altLang="en-US" b="1" i="0" dirty="0">
                <a:solidFill>
                  <a:schemeClr val="accent1"/>
                </a:solidFill>
                <a:effectLst/>
                <a:latin typeface="Helvetica Neue"/>
              </a:rPr>
              <a:t>。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F541FC7-9F19-25FA-352E-A792D5420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713" y="2012559"/>
            <a:ext cx="5715000" cy="440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28">
            <a:extLst>
              <a:ext uri="{FF2B5EF4-FFF2-40B4-BE49-F238E27FC236}">
                <a16:creationId xmlns:a16="http://schemas.microsoft.com/office/drawing/2014/main" id="{3E1081A1-3A28-AF7A-235A-0BB77681B651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448FBDC4-2AD7-A3FC-D33F-A4A49B864108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2">
              <a:extLst>
                <a:ext uri="{FF2B5EF4-FFF2-40B4-BE49-F238E27FC236}">
                  <a16:creationId xmlns:a16="http://schemas.microsoft.com/office/drawing/2014/main" id="{D9F69D0E-F2F2-E8A1-A909-3EED54315B37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262A0742-6C0E-2432-0BA8-A5F19114538F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2" name="文本框 5">
                <a:extLst>
                  <a:ext uri="{FF2B5EF4-FFF2-40B4-BE49-F238E27FC236}">
                    <a16:creationId xmlns:a16="http://schemas.microsoft.com/office/drawing/2014/main" id="{61E915C0-3A91-2A55-0417-1A369A1212DB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95465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用什么制作词云图？</a:t>
                </a:r>
              </a:p>
            </p:txBody>
          </p:sp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88340926-E053-70DF-6D87-0328CA34E4DA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EE0A8F4-DE09-AA72-A3A2-83D15F0BA3FD}"/>
              </a:ext>
            </a:extLst>
          </p:cNvPr>
          <p:cNvSpPr txBox="1"/>
          <p:nvPr/>
        </p:nvSpPr>
        <p:spPr>
          <a:xfrm>
            <a:off x="223081" y="1223574"/>
            <a:ext cx="4608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i="0" dirty="0">
                <a:solidFill>
                  <a:srgbClr val="FF0000"/>
                </a:solidFill>
                <a:effectLst/>
                <a:latin typeface="Helvetica Neue"/>
              </a:rPr>
              <a:t>Python</a:t>
            </a:r>
            <a:r>
              <a:rPr lang="zh-CN" altLang="en-US" sz="3600" b="1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altLang="zh-CN" sz="3600" b="1" dirty="0">
                <a:solidFill>
                  <a:srgbClr val="FF0000"/>
                </a:solidFill>
                <a:latin typeface="Helvetica Neue"/>
              </a:rPr>
              <a:t>+ </a:t>
            </a:r>
            <a:r>
              <a:rPr lang="en-US" altLang="zh-CN" sz="3600" b="1" i="0" dirty="0" err="1">
                <a:solidFill>
                  <a:srgbClr val="FF0000"/>
                </a:solidFill>
                <a:effectLst/>
                <a:latin typeface="Helvetica Neue"/>
              </a:rPr>
              <a:t>wordcloud</a:t>
            </a:r>
            <a:endParaRPr lang="en-US" altLang="zh-CN" sz="3600" b="1" i="0" dirty="0">
              <a:solidFill>
                <a:srgbClr val="FF0000"/>
              </a:solidFill>
              <a:effectLst/>
              <a:latin typeface="Helvetica Neu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1AB00C-1ECA-9BFF-2F0F-DA0B97635B40}"/>
              </a:ext>
            </a:extLst>
          </p:cNvPr>
          <p:cNvSpPr txBox="1"/>
          <p:nvPr/>
        </p:nvSpPr>
        <p:spPr>
          <a:xfrm>
            <a:off x="6290713" y="1388663"/>
            <a:ext cx="5576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rgbClr val="24292E"/>
                </a:solidFill>
                <a:latin typeface="Helvetica Neue"/>
              </a:rPr>
              <a:t>接下来将给大家演示，如何使用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Helvetica Neue"/>
              </a:rPr>
              <a:t>小说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Helvetica Neue"/>
              </a:rPr>
              <a:t>《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Helvetica Neue"/>
              </a:rPr>
              <a:t>斗破苍穹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Helvetica Neue"/>
              </a:rPr>
              <a:t>》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Helvetica Neue"/>
              </a:rPr>
              <a:t>中的片段，生成如下图所示的词云图。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AE271D-1380-869E-A1C8-FE2DA549B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84" y="2034355"/>
            <a:ext cx="2735848" cy="26945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00B824-70BA-B861-01AC-751F23500E8B}"/>
              </a:ext>
            </a:extLst>
          </p:cNvPr>
          <p:cNvSpPr txBox="1"/>
          <p:nvPr/>
        </p:nvSpPr>
        <p:spPr>
          <a:xfrm>
            <a:off x="223081" y="5987514"/>
            <a:ext cx="6231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wordcloud</a:t>
            </a:r>
            <a:r>
              <a:rPr lang="zh-CN" altLang="en-US" dirty="0"/>
              <a:t>仓库：</a:t>
            </a:r>
            <a:r>
              <a:rPr lang="en-US" altLang="zh-CN" dirty="0">
                <a:hlinkClick r:id="rId5"/>
              </a:rPr>
              <a:t>https://github.com/amueller/word_cloud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wordcloud</a:t>
            </a:r>
            <a:r>
              <a:rPr lang="zh-CN" altLang="en-US" dirty="0"/>
              <a:t>网站：</a:t>
            </a:r>
            <a:r>
              <a:rPr lang="en-US" altLang="zh-CN" dirty="0">
                <a:hlinkClick r:id="rId6"/>
              </a:rPr>
              <a:t>https://amueller.github.io/word_cloud/</a:t>
            </a:r>
            <a:endParaRPr lang="en-US" altLang="zh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4F113-61E5-9759-08EF-70CC713B03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1672" y="2760055"/>
            <a:ext cx="4153830" cy="293071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217207" y="-1043534"/>
            <a:ext cx="7210843" cy="7800527"/>
            <a:chOff x="-224465" y="-674213"/>
            <a:chExt cx="7210843" cy="7800527"/>
          </a:xfrm>
        </p:grpSpPr>
        <p:sp>
          <p:nvSpPr>
            <p:cNvPr id="28" name="椭圆 27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28">
            <a:extLst>
              <a:ext uri="{FF2B5EF4-FFF2-40B4-BE49-F238E27FC236}">
                <a16:creationId xmlns:a16="http://schemas.microsoft.com/office/drawing/2014/main" id="{B8ED2C99-00E3-6864-8D36-330B884B8714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BC0EAADC-5DC6-5737-787A-5162F1DC044E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平行四边形 2">
              <a:extLst>
                <a:ext uri="{FF2B5EF4-FFF2-40B4-BE49-F238E27FC236}">
                  <a16:creationId xmlns:a16="http://schemas.microsoft.com/office/drawing/2014/main" id="{5B17D16C-0A9D-73D8-E5D9-BDB4D628BFFC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7">
              <a:extLst>
                <a:ext uri="{FF2B5EF4-FFF2-40B4-BE49-F238E27FC236}">
                  <a16:creationId xmlns:a16="http://schemas.microsoft.com/office/drawing/2014/main" id="{90870847-0D53-A0EF-6918-BA84FFEAE83D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7" name="文本框 5">
                <a:extLst>
                  <a:ext uri="{FF2B5EF4-FFF2-40B4-BE49-F238E27FC236}">
                    <a16:creationId xmlns:a16="http://schemas.microsoft.com/office/drawing/2014/main" id="{5FBFBE75-96A6-C4FD-91F4-94F6D1A738A9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所需工具</a:t>
                </a:r>
              </a:p>
            </p:txBody>
          </p:sp>
          <p:sp>
            <p:nvSpPr>
              <p:cNvPr id="33" name="文本框 6">
                <a:extLst>
                  <a:ext uri="{FF2B5EF4-FFF2-40B4-BE49-F238E27FC236}">
                    <a16:creationId xmlns:a16="http://schemas.microsoft.com/office/drawing/2014/main" id="{41C0FCC3-3E65-C689-99EA-8B0952AD2C68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79B507F-DB05-AABA-32CA-40308CFD2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253" y="835992"/>
            <a:ext cx="6552205" cy="41371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2845C8-A750-0280-26E4-42B77CD6335C}"/>
              </a:ext>
            </a:extLst>
          </p:cNvPr>
          <p:cNvSpPr txBox="1"/>
          <p:nvPr/>
        </p:nvSpPr>
        <p:spPr>
          <a:xfrm>
            <a:off x="0" y="2759515"/>
            <a:ext cx="49487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Anaconda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Python</a:t>
            </a:r>
            <a:r>
              <a:rPr lang="zh-CN" altLang="en-US" b="1" dirty="0">
                <a:solidFill>
                  <a:srgbClr val="FF0000"/>
                </a:solidFill>
              </a:rPr>
              <a:t>集成开发环境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1"/>
                </a:solidFill>
              </a:rPr>
              <a:t>Jupyter</a:t>
            </a:r>
            <a:r>
              <a:rPr lang="en-US" altLang="zh-CN" b="1" dirty="0">
                <a:solidFill>
                  <a:schemeClr val="accent1"/>
                </a:solidFill>
              </a:rPr>
              <a:t> notebook</a:t>
            </a:r>
            <a:r>
              <a:rPr lang="zh-CN" altLang="en-US" b="1" dirty="0">
                <a:solidFill>
                  <a:schemeClr val="accent1"/>
                </a:solidFill>
              </a:rPr>
              <a:t>：交互式编程工具</a:t>
            </a:r>
            <a:endParaRPr lang="en-US" altLang="zh-CN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PIL</a:t>
            </a:r>
            <a:r>
              <a:rPr lang="zh-CN" altLang="en-US" dirty="0"/>
              <a:t>：</a:t>
            </a:r>
            <a:r>
              <a:rPr lang="en-US" altLang="zh-CN" dirty="0"/>
              <a:t>Python </a:t>
            </a:r>
            <a:r>
              <a:rPr lang="zh-CN" altLang="en-US" dirty="0"/>
              <a:t>图像处理库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matplotlib</a:t>
            </a:r>
            <a:r>
              <a:rPr lang="zh-CN" altLang="en-US" dirty="0"/>
              <a:t>：</a:t>
            </a:r>
            <a:r>
              <a:rPr lang="en-US" altLang="zh-CN" dirty="0"/>
              <a:t>Python </a:t>
            </a:r>
            <a:r>
              <a:rPr lang="zh-CN" altLang="en-US" dirty="0"/>
              <a:t>绘图库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jieba</a:t>
            </a:r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：中文分词</a:t>
            </a:r>
            <a:endParaRPr lang="en-US" altLang="zh-C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https://github.com/fxsjy/jieba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wordcloud</a:t>
            </a:r>
            <a:r>
              <a:rPr lang="zh-CN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：词云生成</a:t>
            </a:r>
            <a:endParaRPr lang="en-US" altLang="zh-C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https://github.com/amueller/word_cloud</a:t>
            </a:r>
            <a:endParaRPr lang="en-US" altLang="zh-CN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318DEC-389E-708A-064B-32D014BBF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4181" y="1329548"/>
            <a:ext cx="4053532" cy="44807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A74E28-8837-1901-031C-B7E708BBD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8039" y="2403882"/>
            <a:ext cx="5505106" cy="4064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E35EA8-8A0E-D965-C431-AE2B2AB64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079" y="995606"/>
            <a:ext cx="4153830" cy="2930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34185DC-38D2-747B-F844-BE80E9DDD1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9431" y="2614657"/>
            <a:ext cx="4383358" cy="413710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" name="椭圆 2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9D9AAB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11" name="组合 28">
            <a:extLst>
              <a:ext uri="{FF2B5EF4-FFF2-40B4-BE49-F238E27FC236}">
                <a16:creationId xmlns:a16="http://schemas.microsoft.com/office/drawing/2014/main" id="{0CA57314-58E6-0B69-5FA8-BA8797BCBF86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2" name="矩形 1">
              <a:extLst>
                <a:ext uri="{FF2B5EF4-FFF2-40B4-BE49-F238E27FC236}">
                  <a16:creationId xmlns:a16="http://schemas.microsoft.com/office/drawing/2014/main" id="{DAB6C017-AC03-CBDA-EEF1-48B763B6EE82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平行四边形 2">
              <a:extLst>
                <a:ext uri="{FF2B5EF4-FFF2-40B4-BE49-F238E27FC236}">
                  <a16:creationId xmlns:a16="http://schemas.microsoft.com/office/drawing/2014/main" id="{37C7380C-DB0C-4503-2123-C3C88D048215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174A88CC-A244-FB1A-57B5-608A70A654BC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7" name="文本框 5">
                <a:extLst>
                  <a:ext uri="{FF2B5EF4-FFF2-40B4-BE49-F238E27FC236}">
                    <a16:creationId xmlns:a16="http://schemas.microsoft.com/office/drawing/2014/main" id="{71F97885-11A2-3BD7-AA3F-AAC4719D7C5E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基本流程</a:t>
                </a:r>
              </a:p>
            </p:txBody>
          </p:sp>
          <p:sp>
            <p:nvSpPr>
              <p:cNvPr id="23" name="文本框 6">
                <a:extLst>
                  <a:ext uri="{FF2B5EF4-FFF2-40B4-BE49-F238E27FC236}">
                    <a16:creationId xmlns:a16="http://schemas.microsoft.com/office/drawing/2014/main" id="{07989D13-011E-298D-02B6-92408B38D14F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387ED126-A287-D536-68B4-91DD847BA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151" y="871228"/>
            <a:ext cx="57150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6E25BBE-BEB0-AEB2-6F20-067BC2003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500" y="1728224"/>
            <a:ext cx="5715000" cy="383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3E56F71-C686-028F-73CB-CFB90C2A6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364" y="3454079"/>
            <a:ext cx="4033860" cy="314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1D98316-39B3-32A1-C205-0DB144974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5216" y="3423173"/>
            <a:ext cx="4357655" cy="335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ED572A-19CB-B04C-94E1-DC67F80FCB50}"/>
              </a:ext>
            </a:extLst>
          </p:cNvPr>
          <p:cNvSpPr txBox="1"/>
          <p:nvPr/>
        </p:nvSpPr>
        <p:spPr>
          <a:xfrm>
            <a:off x="0" y="12986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中文素材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847940-564B-A9B0-4C50-684860B983B7}"/>
              </a:ext>
            </a:extLst>
          </p:cNvPr>
          <p:cNvSpPr txBox="1"/>
          <p:nvPr/>
        </p:nvSpPr>
        <p:spPr>
          <a:xfrm>
            <a:off x="999085" y="130532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分词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E7E3C-E2D3-E95A-77D2-2F0B3D9A026B}"/>
              </a:ext>
            </a:extLst>
          </p:cNvPr>
          <p:cNvSpPr txBox="1"/>
          <p:nvPr/>
        </p:nvSpPr>
        <p:spPr>
          <a:xfrm>
            <a:off x="977556" y="1771164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蒙版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D2F08E-90CC-58CB-F0CE-DA1BF64F0EAF}"/>
              </a:ext>
            </a:extLst>
          </p:cNvPr>
          <p:cNvSpPr txBox="1"/>
          <p:nvPr/>
        </p:nvSpPr>
        <p:spPr>
          <a:xfrm>
            <a:off x="1912195" y="1543558"/>
            <a:ext cx="1167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词云图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28">
            <a:extLst>
              <a:ext uri="{FF2B5EF4-FFF2-40B4-BE49-F238E27FC236}">
                <a16:creationId xmlns:a16="http://schemas.microsoft.com/office/drawing/2014/main" id="{1374FF5F-C681-14AD-1B2C-C16E17B65838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EBB647BC-0D44-0AA9-CC59-8A6C00B9A623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2">
              <a:extLst>
                <a:ext uri="{FF2B5EF4-FFF2-40B4-BE49-F238E27FC236}">
                  <a16:creationId xmlns:a16="http://schemas.microsoft.com/office/drawing/2014/main" id="{531E0CA3-CAFC-2D06-DD0F-A91D02EE536D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C2E943A0-4B2D-BA2E-65E8-AF44D19B09B6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2" name="文本框 5">
                <a:extLst>
                  <a:ext uri="{FF2B5EF4-FFF2-40B4-BE49-F238E27FC236}">
                    <a16:creationId xmlns:a16="http://schemas.microsoft.com/office/drawing/2014/main" id="{228A0541-60A7-E942-78A7-C8F12061E6B8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启动环境</a:t>
                </a:r>
              </a:p>
            </p:txBody>
          </p:sp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4CF7B443-32D1-BCFC-AF64-406E47499545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DC8849-AEC0-2952-7735-ED1611E63C16}"/>
              </a:ext>
            </a:extLst>
          </p:cNvPr>
          <p:cNvSpPr txBox="1"/>
          <p:nvPr/>
        </p:nvSpPr>
        <p:spPr>
          <a:xfrm>
            <a:off x="6246780" y="1555534"/>
            <a:ext cx="4352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启动 </a:t>
            </a:r>
            <a:r>
              <a:rPr lang="en-US" altLang="zh-CN" b="1" dirty="0" err="1"/>
              <a:t>Jupyter</a:t>
            </a:r>
            <a:r>
              <a:rPr lang="en-US" altLang="zh-CN" b="1" dirty="0"/>
              <a:t> Notebook </a:t>
            </a:r>
            <a:r>
              <a:rPr lang="zh-CN" altLang="en-US" b="1" dirty="0"/>
              <a:t>交互式编程工具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A8749E2-33AA-3031-D921-4DD9B8586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469" y="907327"/>
            <a:ext cx="4991846" cy="2066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D5108E-B7BD-8A83-26B6-C6C7E65A7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469" y="3223985"/>
            <a:ext cx="6902366" cy="36340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C343BBB-6947-2A67-A3CE-0C83ACF6A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196" y="2192897"/>
            <a:ext cx="7185754" cy="338288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28">
            <a:extLst>
              <a:ext uri="{FF2B5EF4-FFF2-40B4-BE49-F238E27FC236}">
                <a16:creationId xmlns:a16="http://schemas.microsoft.com/office/drawing/2014/main" id="{1374FF5F-C681-14AD-1B2C-C16E17B65838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7" name="矩形 1">
              <a:extLst>
                <a:ext uri="{FF2B5EF4-FFF2-40B4-BE49-F238E27FC236}">
                  <a16:creationId xmlns:a16="http://schemas.microsoft.com/office/drawing/2014/main" id="{EBB647BC-0D44-0AA9-CC59-8A6C00B9A623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平行四边形 2">
              <a:extLst>
                <a:ext uri="{FF2B5EF4-FFF2-40B4-BE49-F238E27FC236}">
                  <a16:creationId xmlns:a16="http://schemas.microsoft.com/office/drawing/2014/main" id="{531E0CA3-CAFC-2D06-DD0F-A91D02EE536D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1" name="组合 7">
              <a:extLst>
                <a:ext uri="{FF2B5EF4-FFF2-40B4-BE49-F238E27FC236}">
                  <a16:creationId xmlns:a16="http://schemas.microsoft.com/office/drawing/2014/main" id="{C2E943A0-4B2D-BA2E-65E8-AF44D19B09B6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12" name="文本框 5">
                <a:extLst>
                  <a:ext uri="{FF2B5EF4-FFF2-40B4-BE49-F238E27FC236}">
                    <a16:creationId xmlns:a16="http://schemas.microsoft.com/office/drawing/2014/main" id="{228A0541-60A7-E942-78A7-C8F12061E6B8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安装依赖</a:t>
                </a:r>
              </a:p>
            </p:txBody>
          </p:sp>
          <p:sp>
            <p:nvSpPr>
              <p:cNvPr id="13" name="文本框 6">
                <a:extLst>
                  <a:ext uri="{FF2B5EF4-FFF2-40B4-BE49-F238E27FC236}">
                    <a16:creationId xmlns:a16="http://schemas.microsoft.com/office/drawing/2014/main" id="{4CF7B443-32D1-BCFC-AF64-406E47499545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8DC8849-AEC0-2952-7735-ED1611E63C16}"/>
              </a:ext>
            </a:extLst>
          </p:cNvPr>
          <p:cNvSpPr txBox="1"/>
          <p:nvPr/>
        </p:nvSpPr>
        <p:spPr>
          <a:xfrm>
            <a:off x="3199131" y="863322"/>
            <a:ext cx="315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安装 </a:t>
            </a:r>
            <a:r>
              <a:rPr lang="en-US" altLang="zh-CN" b="1" dirty="0" err="1"/>
              <a:t>jieba</a:t>
            </a:r>
            <a:r>
              <a:rPr lang="zh-CN" altLang="en-US" b="1" dirty="0"/>
              <a:t>、</a:t>
            </a:r>
            <a:r>
              <a:rPr lang="en-US" altLang="zh-CN" b="1" dirty="0" err="1"/>
              <a:t>wordcloud</a:t>
            </a:r>
            <a:r>
              <a:rPr lang="en-US" altLang="zh-CN" b="1" dirty="0"/>
              <a:t> </a:t>
            </a:r>
            <a:r>
              <a:rPr lang="zh-CN" altLang="en-US" b="1" dirty="0"/>
              <a:t>依赖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6E4226-9087-F79C-C782-D028D8D5D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2447123"/>
            <a:ext cx="9344742" cy="4297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6C94D-6394-A971-09D1-2DC873BF7D0E}"/>
              </a:ext>
            </a:extLst>
          </p:cNvPr>
          <p:cNvSpPr txBox="1"/>
          <p:nvPr/>
        </p:nvSpPr>
        <p:spPr>
          <a:xfrm>
            <a:off x="7781689" y="699036"/>
            <a:ext cx="450475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</a:rPr>
              <a:t>Anaconda</a:t>
            </a:r>
            <a:r>
              <a:rPr lang="zh-CN" altLang="en-US" sz="1600" b="1" dirty="0">
                <a:solidFill>
                  <a:srgbClr val="FF0000"/>
                </a:solidFill>
              </a:rPr>
              <a:t>：</a:t>
            </a:r>
            <a:r>
              <a:rPr lang="en-US" altLang="zh-CN" sz="1600" b="1" dirty="0">
                <a:solidFill>
                  <a:srgbClr val="FF0000"/>
                </a:solidFill>
              </a:rPr>
              <a:t>Python</a:t>
            </a:r>
            <a:r>
              <a:rPr lang="zh-CN" altLang="en-US" sz="1600" b="1" dirty="0">
                <a:solidFill>
                  <a:srgbClr val="FF0000"/>
                </a:solidFill>
              </a:rPr>
              <a:t>集成开发环境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chemeClr val="accent1"/>
                </a:solidFill>
              </a:rPr>
              <a:t>Jupyter</a:t>
            </a:r>
            <a:r>
              <a:rPr lang="en-US" altLang="zh-CN" sz="1600" b="1" dirty="0">
                <a:solidFill>
                  <a:schemeClr val="accent1"/>
                </a:solidFill>
              </a:rPr>
              <a:t> notebook</a:t>
            </a:r>
            <a:r>
              <a:rPr lang="zh-CN" altLang="en-US" sz="1600" b="1" dirty="0">
                <a:solidFill>
                  <a:schemeClr val="accent1"/>
                </a:solidFill>
              </a:rPr>
              <a:t>：交互式编程工具</a:t>
            </a:r>
            <a:endParaRPr lang="en-US" altLang="zh-CN" sz="1600" b="1" dirty="0">
              <a:solidFill>
                <a:schemeClr val="accent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PIL</a:t>
            </a:r>
            <a:r>
              <a:rPr lang="zh-CN" altLang="en-US" sz="1600" dirty="0"/>
              <a:t>：</a:t>
            </a:r>
            <a:r>
              <a:rPr lang="en-US" altLang="zh-CN" sz="1600" dirty="0"/>
              <a:t>Python </a:t>
            </a:r>
            <a:r>
              <a:rPr lang="zh-CN" altLang="en-US" sz="1600" dirty="0"/>
              <a:t>图像处理库</a:t>
            </a:r>
            <a:endParaRPr lang="en-US" altLang="zh-CN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matplotlib</a:t>
            </a:r>
            <a:r>
              <a:rPr lang="zh-CN" altLang="en-US" sz="1600" dirty="0"/>
              <a:t>：</a:t>
            </a:r>
            <a:r>
              <a:rPr lang="en-US" altLang="zh-CN" sz="1600" dirty="0"/>
              <a:t>Python </a:t>
            </a:r>
            <a:r>
              <a:rPr lang="zh-CN" altLang="en-US" sz="1600" dirty="0"/>
              <a:t>绘图库</a:t>
            </a:r>
            <a:endParaRPr lang="en-US" altLang="zh-CN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jieba</a:t>
            </a:r>
            <a:r>
              <a:rPr lang="zh-CN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：中文分词</a:t>
            </a:r>
            <a:endParaRPr lang="en-US" altLang="zh-CN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https://github.com/fxsjy/jieba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b="1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wordcloud</a:t>
            </a:r>
            <a:r>
              <a:rPr lang="zh-CN" altLang="en-US" sz="16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：词云生成</a:t>
            </a:r>
            <a:endParaRPr lang="en-US" altLang="zh-CN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https://github.com/amueller/word_cloud</a:t>
            </a:r>
            <a:endParaRPr lang="en-US" altLang="zh-CN" sz="16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ED9E58-CC85-79E3-A72C-F8477609B246}"/>
              </a:ext>
            </a:extLst>
          </p:cNvPr>
          <p:cNvSpPr txBox="1"/>
          <p:nvPr/>
        </p:nvSpPr>
        <p:spPr>
          <a:xfrm>
            <a:off x="3657317" y="1430970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pip install </a:t>
            </a:r>
            <a:r>
              <a:rPr lang="en-US" altLang="zh-CN" dirty="0" err="1"/>
              <a:t>wordcloud</a:t>
            </a:r>
            <a:endParaRPr lang="en-US" altLang="zh-CN" dirty="0"/>
          </a:p>
          <a:p>
            <a:r>
              <a:rPr lang="en-US" altLang="zh-CN" dirty="0"/>
              <a:t>pip install </a:t>
            </a:r>
            <a:r>
              <a:rPr lang="en-US" altLang="zh-CN" dirty="0" err="1"/>
              <a:t>jieba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61219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-224465" y="-674213"/>
            <a:ext cx="7210843" cy="7800527"/>
            <a:chOff x="-224465" y="-674213"/>
            <a:chExt cx="7210843" cy="7800527"/>
          </a:xfrm>
        </p:grpSpPr>
        <p:sp>
          <p:nvSpPr>
            <p:cNvPr id="31" name="椭圆 30"/>
            <p:cNvSpPr/>
            <p:nvPr/>
          </p:nvSpPr>
          <p:spPr>
            <a:xfrm>
              <a:off x="159129" y="2008283"/>
              <a:ext cx="1639229" cy="1639229"/>
            </a:xfrm>
            <a:prstGeom prst="ellipse">
              <a:avLst/>
            </a:prstGeom>
            <a:solidFill>
              <a:srgbClr val="D7CFCD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3728456" y="2479152"/>
              <a:ext cx="3146411" cy="3146411"/>
            </a:xfrm>
            <a:prstGeom prst="ellipse">
              <a:avLst/>
            </a:prstGeom>
            <a:solidFill>
              <a:srgbClr val="D7CFCD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347149" y="-674213"/>
              <a:ext cx="1639229" cy="1639229"/>
            </a:xfrm>
            <a:prstGeom prst="ellipse">
              <a:avLst/>
            </a:prstGeom>
            <a:solidFill>
              <a:srgbClr val="D7CFCD">
                <a:alpha val="1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-224465" y="6434241"/>
              <a:ext cx="692073" cy="692073"/>
            </a:xfrm>
            <a:prstGeom prst="ellipse">
              <a:avLst/>
            </a:prstGeom>
            <a:solidFill>
              <a:srgbClr val="D7CFCD">
                <a:alpha val="9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" name="组合 28">
            <a:extLst>
              <a:ext uri="{FF2B5EF4-FFF2-40B4-BE49-F238E27FC236}">
                <a16:creationId xmlns:a16="http://schemas.microsoft.com/office/drawing/2014/main" id="{68BD98AB-8580-4994-ECC6-5D8119C345CE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3" name="矩形 1">
              <a:extLst>
                <a:ext uri="{FF2B5EF4-FFF2-40B4-BE49-F238E27FC236}">
                  <a16:creationId xmlns:a16="http://schemas.microsoft.com/office/drawing/2014/main" id="{C1CA0DC3-2819-634A-7BED-615E30F2D51A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" name="平行四边形 2">
              <a:extLst>
                <a:ext uri="{FF2B5EF4-FFF2-40B4-BE49-F238E27FC236}">
                  <a16:creationId xmlns:a16="http://schemas.microsoft.com/office/drawing/2014/main" id="{8DA0C7E5-CEB1-4CBF-F64B-BFCB554D65D3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" name="组合 7">
              <a:extLst>
                <a:ext uri="{FF2B5EF4-FFF2-40B4-BE49-F238E27FC236}">
                  <a16:creationId xmlns:a16="http://schemas.microsoft.com/office/drawing/2014/main" id="{FDF175B0-005F-C09F-ECD6-EDE1EC3D6AF1}"/>
                </a:ext>
              </a:extLst>
            </p:cNvPr>
            <p:cNvGrpSpPr/>
            <p:nvPr/>
          </p:nvGrpSpPr>
          <p:grpSpPr>
            <a:xfrm>
              <a:off x="223081" y="113582"/>
              <a:ext cx="3429144" cy="633550"/>
              <a:chOff x="234232" y="145481"/>
              <a:chExt cx="3429144" cy="633550"/>
            </a:xfrm>
          </p:grpSpPr>
          <p:sp>
            <p:nvSpPr>
              <p:cNvPr id="7" name="文本框 5">
                <a:extLst>
                  <a:ext uri="{FF2B5EF4-FFF2-40B4-BE49-F238E27FC236}">
                    <a16:creationId xmlns:a16="http://schemas.microsoft.com/office/drawing/2014/main" id="{BD0E831C-A289-8503-0A50-D95C5F9E887A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26468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素材准备</a:t>
                </a:r>
              </a:p>
            </p:txBody>
          </p:sp>
          <p:sp>
            <p:nvSpPr>
              <p:cNvPr id="8" name="文本框 6">
                <a:extLst>
                  <a:ext uri="{FF2B5EF4-FFF2-40B4-BE49-F238E27FC236}">
                    <a16:creationId xmlns:a16="http://schemas.microsoft.com/office/drawing/2014/main" id="{E78C6933-64B2-0473-F582-7C0AF7849D87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E6FCAEF-69BC-B134-461F-0E814204A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0" y="914268"/>
            <a:ext cx="5797235" cy="53528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D37BAE-8F48-F463-4A64-81C6ED52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555" y="1919625"/>
            <a:ext cx="8810235" cy="486065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ADB907-FDD1-F6AA-E369-643C15286771}"/>
              </a:ext>
            </a:extLst>
          </p:cNvPr>
          <p:cNvSpPr txBox="1"/>
          <p:nvPr/>
        </p:nvSpPr>
        <p:spPr>
          <a:xfrm>
            <a:off x="6629994" y="914268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1. </a:t>
            </a:r>
            <a:r>
              <a:rPr lang="zh-CN" altLang="en-US" b="1" dirty="0">
                <a:solidFill>
                  <a:schemeClr val="accent5"/>
                </a:solidFill>
              </a:rPr>
              <a:t>用于生成词云的文本片段：</a:t>
            </a:r>
            <a:r>
              <a:rPr lang="en-US" altLang="zh-CN" b="1" dirty="0">
                <a:solidFill>
                  <a:schemeClr val="accent5"/>
                </a:solidFill>
              </a:rPr>
              <a:t>《</a:t>
            </a:r>
            <a:r>
              <a:rPr lang="zh-CN" altLang="en-US" b="1" dirty="0">
                <a:solidFill>
                  <a:schemeClr val="accent5"/>
                </a:solidFill>
              </a:rPr>
              <a:t>斗破苍穹</a:t>
            </a:r>
            <a:r>
              <a:rPr lang="en-US" altLang="zh-CN" b="1" dirty="0">
                <a:solidFill>
                  <a:schemeClr val="accent5"/>
                </a:solidFill>
              </a:rPr>
              <a:t>》</a:t>
            </a:r>
            <a:r>
              <a:rPr lang="zh-CN" altLang="en-US" b="1" dirty="0">
                <a:solidFill>
                  <a:schemeClr val="accent5"/>
                </a:solidFill>
              </a:rPr>
              <a:t>。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541FD2-F6FD-CAB4-14DF-8A039A25018D}"/>
              </a:ext>
            </a:extLst>
          </p:cNvPr>
          <p:cNvSpPr txBox="1"/>
          <p:nvPr/>
        </p:nvSpPr>
        <p:spPr>
          <a:xfrm>
            <a:off x="6629994" y="1219207"/>
            <a:ext cx="4429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accent5"/>
                </a:solidFill>
              </a:rPr>
              <a:t>2. </a:t>
            </a:r>
            <a:r>
              <a:rPr lang="zh-CN" altLang="en-US" b="1" dirty="0">
                <a:solidFill>
                  <a:schemeClr val="accent5"/>
                </a:solidFill>
              </a:rPr>
              <a:t>用正则表达式（</a:t>
            </a:r>
            <a:r>
              <a:rPr lang="en-US" altLang="zh-CN" b="1" dirty="0">
                <a:solidFill>
                  <a:schemeClr val="accent5"/>
                </a:solidFill>
              </a:rPr>
              <a:t>re</a:t>
            </a:r>
            <a:r>
              <a:rPr lang="zh-CN" altLang="en-US" b="1" dirty="0">
                <a:solidFill>
                  <a:schemeClr val="accent5"/>
                </a:solidFill>
              </a:rPr>
              <a:t>）预处理一下文本。</a:t>
            </a:r>
            <a:endParaRPr lang="en-US" altLang="zh-CN" b="1" dirty="0">
              <a:solidFill>
                <a:schemeClr val="accent5"/>
              </a:solidFill>
            </a:endParaRPr>
          </a:p>
          <a:p>
            <a:r>
              <a:rPr lang="en-US" altLang="zh-CN" b="1" dirty="0">
                <a:solidFill>
                  <a:schemeClr val="accent5"/>
                </a:solidFill>
              </a:rPr>
              <a:t>3. </a:t>
            </a:r>
            <a:r>
              <a:rPr lang="zh-CN" altLang="en-US" b="1" dirty="0">
                <a:solidFill>
                  <a:schemeClr val="accent5"/>
                </a:solidFill>
              </a:rPr>
              <a:t>用分词工具（</a:t>
            </a:r>
            <a:r>
              <a:rPr lang="en-US" altLang="zh-CN" b="1" dirty="0" err="1">
                <a:solidFill>
                  <a:schemeClr val="accent5"/>
                </a:solidFill>
              </a:rPr>
              <a:t>jieba</a:t>
            </a:r>
            <a:r>
              <a:rPr lang="zh-CN" altLang="en-US" b="1" dirty="0">
                <a:solidFill>
                  <a:schemeClr val="accent5"/>
                </a:solidFill>
              </a:rPr>
              <a:t>）对文本进行分词。</a:t>
            </a:r>
            <a:endParaRPr lang="en-US" altLang="zh-CN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1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99E305E-AC50-D4C5-8FB6-3204330715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498" y="1771705"/>
            <a:ext cx="5114284" cy="39379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019E15-6653-97AD-E273-85EB554B386F}"/>
              </a:ext>
            </a:extLst>
          </p:cNvPr>
          <p:cNvSpPr txBox="1"/>
          <p:nvPr/>
        </p:nvSpPr>
        <p:spPr>
          <a:xfrm>
            <a:off x="3614682" y="927927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PIL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>
                <a:solidFill>
                  <a:srgbClr val="FF0000"/>
                </a:solidFill>
              </a:rPr>
              <a:t>Python Imaging Library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13" name="组合 28">
            <a:extLst>
              <a:ext uri="{FF2B5EF4-FFF2-40B4-BE49-F238E27FC236}">
                <a16:creationId xmlns:a16="http://schemas.microsoft.com/office/drawing/2014/main" id="{85DFE784-E971-4670-4088-E9C585441CA1}"/>
              </a:ext>
            </a:extLst>
          </p:cNvPr>
          <p:cNvGrpSpPr/>
          <p:nvPr/>
        </p:nvGrpSpPr>
        <p:grpSpPr>
          <a:xfrm>
            <a:off x="-3366" y="0"/>
            <a:ext cx="12195366" cy="747132"/>
            <a:chOff x="-3366" y="0"/>
            <a:chExt cx="12195366" cy="747132"/>
          </a:xfrm>
        </p:grpSpPr>
        <p:sp>
          <p:nvSpPr>
            <p:cNvPr id="14" name="矩形 1">
              <a:extLst>
                <a:ext uri="{FF2B5EF4-FFF2-40B4-BE49-F238E27FC236}">
                  <a16:creationId xmlns:a16="http://schemas.microsoft.com/office/drawing/2014/main" id="{C91123C6-BBF2-89F0-1A6D-278C9F205FF5}"/>
                </a:ext>
              </a:extLst>
            </p:cNvPr>
            <p:cNvSpPr/>
            <p:nvPr/>
          </p:nvSpPr>
          <p:spPr>
            <a:xfrm>
              <a:off x="0" y="0"/>
              <a:ext cx="12192000" cy="747132"/>
            </a:xfrm>
            <a:prstGeom prst="rect">
              <a:avLst/>
            </a:prstGeom>
            <a:solidFill>
              <a:srgbClr val="D7CFCD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平行四边形 2">
              <a:extLst>
                <a:ext uri="{FF2B5EF4-FFF2-40B4-BE49-F238E27FC236}">
                  <a16:creationId xmlns:a16="http://schemas.microsoft.com/office/drawing/2014/main" id="{99EDD27A-63D9-9A48-7C78-10EC788EC838}"/>
                </a:ext>
              </a:extLst>
            </p:cNvPr>
            <p:cNvSpPr/>
            <p:nvPr/>
          </p:nvSpPr>
          <p:spPr>
            <a:xfrm>
              <a:off x="-3366" y="0"/>
              <a:ext cx="4533163" cy="747132"/>
            </a:xfrm>
            <a:custGeom>
              <a:avLst/>
              <a:gdLst>
                <a:gd name="connsiteX0" fmla="*/ 0 w 5742878"/>
                <a:gd name="connsiteY0" fmla="*/ 747132 h 747132"/>
                <a:gd name="connsiteX1" fmla="*/ 186783 w 5742878"/>
                <a:gd name="connsiteY1" fmla="*/ 0 h 747132"/>
                <a:gd name="connsiteX2" fmla="*/ 5742878 w 5742878"/>
                <a:gd name="connsiteY2" fmla="*/ 0 h 747132"/>
                <a:gd name="connsiteX3" fmla="*/ 5556095 w 5742878"/>
                <a:gd name="connsiteY3" fmla="*/ 747132 h 747132"/>
                <a:gd name="connsiteX4" fmla="*/ 0 w 5742878"/>
                <a:gd name="connsiteY4" fmla="*/ 747132 h 747132"/>
                <a:gd name="connsiteX0-1" fmla="*/ 0 w 5742878"/>
                <a:gd name="connsiteY0-2" fmla="*/ 747132 h 747132"/>
                <a:gd name="connsiteX1-3" fmla="*/ 8363 w 5742878"/>
                <a:gd name="connsiteY1-4" fmla="*/ 0 h 747132"/>
                <a:gd name="connsiteX2-5" fmla="*/ 5742878 w 5742878"/>
                <a:gd name="connsiteY2-6" fmla="*/ 0 h 747132"/>
                <a:gd name="connsiteX3-7" fmla="*/ 5556095 w 5742878"/>
                <a:gd name="connsiteY3-8" fmla="*/ 747132 h 747132"/>
                <a:gd name="connsiteX4-9" fmla="*/ 0 w 5742878"/>
                <a:gd name="connsiteY4-10" fmla="*/ 747132 h 747132"/>
                <a:gd name="connsiteX0-11" fmla="*/ 14213 w 5757091"/>
                <a:gd name="connsiteY0-12" fmla="*/ 747132 h 747132"/>
                <a:gd name="connsiteX1-13" fmla="*/ 273 w 5757091"/>
                <a:gd name="connsiteY1-14" fmla="*/ 33454 h 747132"/>
                <a:gd name="connsiteX2-15" fmla="*/ 5757091 w 5757091"/>
                <a:gd name="connsiteY2-16" fmla="*/ 0 h 747132"/>
                <a:gd name="connsiteX3-17" fmla="*/ 5570308 w 5757091"/>
                <a:gd name="connsiteY3-18" fmla="*/ 747132 h 747132"/>
                <a:gd name="connsiteX4-19" fmla="*/ 14213 w 5757091"/>
                <a:gd name="connsiteY4-20" fmla="*/ 747132 h 747132"/>
                <a:gd name="connsiteX0-21" fmla="*/ 3366 w 5746244"/>
                <a:gd name="connsiteY0-22" fmla="*/ 747132 h 747132"/>
                <a:gd name="connsiteX1-23" fmla="*/ 578 w 5746244"/>
                <a:gd name="connsiteY1-24" fmla="*/ 1 h 747132"/>
                <a:gd name="connsiteX2-25" fmla="*/ 5746244 w 5746244"/>
                <a:gd name="connsiteY2-26" fmla="*/ 0 h 747132"/>
                <a:gd name="connsiteX3-27" fmla="*/ 5559461 w 5746244"/>
                <a:gd name="connsiteY3-28" fmla="*/ 747132 h 747132"/>
                <a:gd name="connsiteX4-29" fmla="*/ 3366 w 5746244"/>
                <a:gd name="connsiteY4-30" fmla="*/ 747132 h 74713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5746244" h="747132">
                  <a:moveTo>
                    <a:pt x="3366" y="747132"/>
                  </a:moveTo>
                  <a:cubicBezTo>
                    <a:pt x="6154" y="498088"/>
                    <a:pt x="-2210" y="249045"/>
                    <a:pt x="578" y="1"/>
                  </a:cubicBezTo>
                  <a:lnTo>
                    <a:pt x="5746244" y="0"/>
                  </a:lnTo>
                  <a:lnTo>
                    <a:pt x="5559461" y="747132"/>
                  </a:lnTo>
                  <a:lnTo>
                    <a:pt x="3366" y="747132"/>
                  </a:lnTo>
                  <a:close/>
                </a:path>
              </a:pathLst>
            </a:custGeom>
            <a:solidFill>
              <a:srgbClr val="9D9AAB">
                <a:alpha val="6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6" name="组合 7">
              <a:extLst>
                <a:ext uri="{FF2B5EF4-FFF2-40B4-BE49-F238E27FC236}">
                  <a16:creationId xmlns:a16="http://schemas.microsoft.com/office/drawing/2014/main" id="{E1C50D91-018D-E65C-0EC4-F618C3AC9BF8}"/>
                </a:ext>
              </a:extLst>
            </p:cNvPr>
            <p:cNvGrpSpPr/>
            <p:nvPr/>
          </p:nvGrpSpPr>
          <p:grpSpPr>
            <a:xfrm>
              <a:off x="223081" y="113582"/>
              <a:ext cx="5282215" cy="633550"/>
              <a:chOff x="234232" y="145481"/>
              <a:chExt cx="5282215" cy="633550"/>
            </a:xfrm>
          </p:grpSpPr>
          <p:sp>
            <p:nvSpPr>
              <p:cNvPr id="17" name="文本框 5">
                <a:extLst>
                  <a:ext uri="{FF2B5EF4-FFF2-40B4-BE49-F238E27FC236}">
                    <a16:creationId xmlns:a16="http://schemas.microsoft.com/office/drawing/2014/main" id="{E3665ED9-2AD0-BAD2-DBA6-A437D9F13D8D}"/>
                  </a:ext>
                </a:extLst>
              </p:cNvPr>
              <p:cNvSpPr txBox="1"/>
              <p:nvPr/>
            </p:nvSpPr>
            <p:spPr>
              <a:xfrm>
                <a:off x="234232" y="145481"/>
                <a:ext cx="528221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实战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——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准备词云形状蒙版（</a:t>
                </a:r>
                <a:r>
                  <a:rPr lang="en-US" altLang="zh-CN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mask</a:t>
                </a:r>
                <a:r>
                  <a:rPr lang="zh-CN" altLang="en-US" sz="2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）</a:t>
                </a:r>
              </a:p>
            </p:txBody>
          </p:sp>
          <p:sp>
            <p:nvSpPr>
              <p:cNvPr id="24" name="文本框 6">
                <a:extLst>
                  <a:ext uri="{FF2B5EF4-FFF2-40B4-BE49-F238E27FC236}">
                    <a16:creationId xmlns:a16="http://schemas.microsoft.com/office/drawing/2014/main" id="{2BAA22DB-AB0F-BE78-2609-7D2763EAD9A2}"/>
                  </a:ext>
                </a:extLst>
              </p:cNvPr>
              <p:cNvSpPr txBox="1"/>
              <p:nvPr/>
            </p:nvSpPr>
            <p:spPr>
              <a:xfrm>
                <a:off x="234232" y="517421"/>
                <a:ext cx="342914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100" dirty="0">
                    <a:solidFill>
                      <a:schemeClr val="bg1"/>
                    </a:solidFill>
                    <a:cs typeface="+mn-ea"/>
                    <a:sym typeface="+mn-lt"/>
                  </a:rPr>
                  <a:t>李正兴，一个爱学习、爱分享、爱挑战的前端工程师</a:t>
                </a: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D7CA223-D656-FA48-414E-4F006F0A7845}"/>
              </a:ext>
            </a:extLst>
          </p:cNvPr>
          <p:cNvSpPr txBox="1"/>
          <p:nvPr/>
        </p:nvSpPr>
        <p:spPr>
          <a:xfrm>
            <a:off x="176498" y="5881589"/>
            <a:ext cx="4955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注：</a:t>
            </a:r>
            <a:r>
              <a:rPr lang="en-US" altLang="zh-CN" dirty="0"/>
              <a:t>mask </a:t>
            </a:r>
            <a:r>
              <a:rPr lang="zh-CN" altLang="en-US" dirty="0"/>
              <a:t>本质上需要一个两色图像（黑白），</a:t>
            </a:r>
            <a:endParaRPr lang="en-US" altLang="zh-CN" dirty="0"/>
          </a:p>
          <a:p>
            <a:r>
              <a:rPr lang="zh-CN" altLang="en-US" dirty="0"/>
              <a:t>单词会被绘制在非白色区域中。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60903A-C912-B293-9567-52E8CC0D3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896" y="1349418"/>
            <a:ext cx="6510206" cy="493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773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8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vrtg5q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2vrtg5qf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873</Words>
  <Application>Microsoft Office PowerPoint</Application>
  <PresentationFormat>Widescreen</PresentationFormat>
  <Paragraphs>73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Helvetica Neue</vt:lpstr>
      <vt:lpstr>微软雅黑</vt:lpstr>
      <vt:lpstr>字魂35号-经典雅黑</vt:lpstr>
      <vt:lpstr>Arial</vt:lpstr>
      <vt:lpstr>Calibri</vt:lpstr>
      <vt:lpstr>Wingdings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>木子正兴;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如何制作词云图？</dc:title>
  <dc:creator>木子正兴</dc:creator>
  <cp:lastModifiedBy>webj2ee webj2ee</cp:lastModifiedBy>
  <cp:revision>128</cp:revision>
  <dcterms:created xsi:type="dcterms:W3CDTF">2021-12-11T10:39:00Z</dcterms:created>
  <dcterms:modified xsi:type="dcterms:W3CDTF">2024-04-06T12:00:06Z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C2C7592F05EB4E5494878EC0E1832DD8_12</vt:lpwstr>
  </property>
  <property fmtid="{D5CDD505-2E9C-101B-9397-08002B2CF9AE}" pid="3" name="KSOProductBuildVer">
    <vt:lpwstr>2052-12.1.0.15374</vt:lpwstr>
  </property>
</Properties>
</file>